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71" r:id="rId11"/>
    <p:sldId id="272" r:id="rId12"/>
    <p:sldId id="274" r:id="rId13"/>
    <p:sldId id="275" r:id="rId14"/>
    <p:sldId id="276" r:id="rId15"/>
    <p:sldId id="277" r:id="rId16"/>
    <p:sldId id="284" r:id="rId17"/>
    <p:sldId id="278" r:id="rId18"/>
    <p:sldId id="279" r:id="rId19"/>
    <p:sldId id="280" r:id="rId20"/>
    <p:sldId id="281" r:id="rId21"/>
    <p:sldId id="282" r:id="rId22"/>
    <p:sldId id="283" r:id="rId23"/>
    <p:sldId id="27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c4d6177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c4d6177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fc35f7e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3fc35f7e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c4d6177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c4d6177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351255c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351255c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351255c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351255c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351255c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351255c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51255cc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51255cc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351255c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351255c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3fc35f7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3fc35f7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c4d6177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c4d6177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462-019-09770-z" TargetMode="External"/><Relationship Id="rId7" Type="http://schemas.openxmlformats.org/officeDocument/2006/relationships/hyperlink" Target="https://doi.org/10.18653/v1/2020.coling-main.553" TargetMode="External"/><Relationship Id="rId2" Type="http://schemas.openxmlformats.org/officeDocument/2006/relationships/hyperlink" Target="https://doi.org/10.1007/s11336-021-09823-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37/pspp0000096" TargetMode="External"/><Relationship Id="rId5" Type="http://schemas.openxmlformats.org/officeDocument/2006/relationships/hyperlink" Target="https://doi.org/10.48550/arXiv.1810.02980" TargetMode="External"/><Relationship Id="rId4" Type="http://schemas.openxmlformats.org/officeDocument/2006/relationships/hyperlink" Target="https://doi.org/10.18653/v1/W15-291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-KyU7T8S8bLTHpaMnh2U2NWZzQ/view?resourcekey=0-G4xxdoV4vLkQKinv04rrH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1600" y="-57300"/>
            <a:ext cx="5406900" cy="28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380" dirty="0"/>
              <a:t>Avaliação da Personalidade (Big Five) a partir de posts no </a:t>
            </a:r>
            <a:r>
              <a:rPr lang="pt-BR" sz="3380" dirty="0" err="1"/>
              <a:t>facebook</a:t>
            </a:r>
            <a:r>
              <a:rPr lang="pt-BR" sz="3380" dirty="0"/>
              <a:t> usando Col</a:t>
            </a:r>
            <a:r>
              <a:rPr lang="pt-BR" sz="3380" dirty="0">
                <a:solidFill>
                  <a:srgbClr val="3C78D8"/>
                </a:solidFill>
              </a:rPr>
              <a:t>B5</a:t>
            </a:r>
            <a:r>
              <a:rPr lang="pt-BR" sz="3380" dirty="0"/>
              <a:t>ERT</a:t>
            </a:r>
            <a:endParaRPr sz="33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64250" y="2920850"/>
            <a:ext cx="356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Ricardo Primi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2176400" y="1626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176400" y="1854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2176400" y="2083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176400" y="23119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176400" y="25405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176400" y="2769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176400" y="2997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176400" y="3226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257875" y="13594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257875" y="15880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257875" y="18166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257875" y="20452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257875" y="29195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257875" y="31481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5257875" y="33767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5257875" y="36053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5522025" y="242145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522025" y="2520925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522025" y="262040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20"/>
          <p:cNvCxnSpPr>
            <a:endCxn id="147" idx="1"/>
          </p:cNvCxnSpPr>
          <p:nvPr/>
        </p:nvCxnSpPr>
        <p:spPr>
          <a:xfrm rot="10800000" flipH="1">
            <a:off x="2749875" y="1445425"/>
            <a:ext cx="2508000" cy="266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0"/>
          <p:cNvCxnSpPr>
            <a:endCxn id="148" idx="1"/>
          </p:cNvCxnSpPr>
          <p:nvPr/>
        </p:nvCxnSpPr>
        <p:spPr>
          <a:xfrm rot="10800000" flipH="1">
            <a:off x="2749875" y="1674025"/>
            <a:ext cx="2508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0"/>
          <p:cNvCxnSpPr>
            <a:stCxn id="139" idx="3"/>
            <a:endCxn id="149" idx="1"/>
          </p:cNvCxnSpPr>
          <p:nvPr/>
        </p:nvCxnSpPr>
        <p:spPr>
          <a:xfrm>
            <a:off x="2750000" y="1712100"/>
            <a:ext cx="250800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0"/>
          <p:cNvCxnSpPr>
            <a:stCxn id="139" idx="3"/>
            <a:endCxn id="150" idx="1"/>
          </p:cNvCxnSpPr>
          <p:nvPr/>
        </p:nvCxnSpPr>
        <p:spPr>
          <a:xfrm>
            <a:off x="2750000" y="1712100"/>
            <a:ext cx="2508000" cy="419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>
            <a:stCxn id="139" idx="3"/>
            <a:endCxn id="151" idx="1"/>
          </p:cNvCxnSpPr>
          <p:nvPr/>
        </p:nvCxnSpPr>
        <p:spPr>
          <a:xfrm>
            <a:off x="2750000" y="1712100"/>
            <a:ext cx="2508000" cy="12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>
            <a:stCxn id="139" idx="3"/>
            <a:endCxn id="152" idx="1"/>
          </p:cNvCxnSpPr>
          <p:nvPr/>
        </p:nvCxnSpPr>
        <p:spPr>
          <a:xfrm>
            <a:off x="2750000" y="1712100"/>
            <a:ext cx="2508000" cy="15219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>
            <a:stCxn id="139" idx="3"/>
            <a:endCxn id="153" idx="1"/>
          </p:cNvCxnSpPr>
          <p:nvPr/>
        </p:nvCxnSpPr>
        <p:spPr>
          <a:xfrm>
            <a:off x="2750000" y="1712100"/>
            <a:ext cx="2508000" cy="175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0"/>
          <p:cNvCxnSpPr>
            <a:stCxn id="139" idx="3"/>
            <a:endCxn id="154" idx="1"/>
          </p:cNvCxnSpPr>
          <p:nvPr/>
        </p:nvCxnSpPr>
        <p:spPr>
          <a:xfrm>
            <a:off x="2750000" y="1712100"/>
            <a:ext cx="2508000" cy="19791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1664700" y="1093625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item 1: 8 tokens 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5218150" y="902575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posts: 512 tokens  </a:t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 rot="10800000">
            <a:off x="2383825" y="3443475"/>
            <a:ext cx="70500" cy="7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1594125" y="4074375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 embeddings (768)</a:t>
            </a:r>
            <a:endParaRPr/>
          </a:p>
        </p:txBody>
      </p:sp>
      <p:cxnSp>
        <p:nvCxnSpPr>
          <p:cNvPr id="170" name="Google Shape;170;p20"/>
          <p:cNvCxnSpPr/>
          <p:nvPr/>
        </p:nvCxnSpPr>
        <p:spPr>
          <a:xfrm rot="10800000" flipH="1">
            <a:off x="2463150" y="3783250"/>
            <a:ext cx="2779200" cy="3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3883550" y="1026725"/>
            <a:ext cx="185100" cy="534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Google Shape;172;p20"/>
          <p:cNvSpPr txBox="1"/>
          <p:nvPr/>
        </p:nvSpPr>
        <p:spPr>
          <a:xfrm>
            <a:off x="3464475" y="668925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top5 cosim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DBC4B3-F2F9-4E65-DA7D-CD6B3C60C2AF}"/>
              </a:ext>
            </a:extLst>
          </p:cNvPr>
          <p:cNvSpPr txBox="1"/>
          <p:nvPr/>
        </p:nvSpPr>
        <p:spPr>
          <a:xfrm>
            <a:off x="2289976" y="159161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Idéia</a:t>
            </a:r>
            <a:r>
              <a:rPr lang="pt-BR" dirty="0"/>
              <a:t> 0: usar somente </a:t>
            </a:r>
            <a:r>
              <a:rPr lang="pt-BR" dirty="0" err="1"/>
              <a:t>embeddings</a:t>
            </a:r>
            <a:r>
              <a:rPr lang="pt-BR" dirty="0"/>
              <a:t> (catástrofe !!)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4980C-9937-F17E-416F-025002E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Idéia</a:t>
            </a:r>
            <a:r>
              <a:rPr lang="pt-BR" dirty="0"/>
              <a:t> 1: treinar (</a:t>
            </a:r>
            <a:r>
              <a:rPr lang="pt-BR" dirty="0" err="1"/>
              <a:t>finetunning</a:t>
            </a:r>
            <a:r>
              <a:rPr lang="pt-BR" dirty="0"/>
              <a:t>) </a:t>
            </a:r>
            <a:r>
              <a:rPr lang="pt-BR" sz="3600" dirty="0" err="1"/>
              <a:t>ColBERT</a:t>
            </a:r>
            <a:r>
              <a:rPr lang="pt-BR" sz="3600" dirty="0"/>
              <a:t> a partir dessa base = Col</a:t>
            </a:r>
            <a:r>
              <a:rPr lang="pt-BR" sz="3600" b="1" dirty="0">
                <a:solidFill>
                  <a:srgbClr val="3C78D8"/>
                </a:solidFill>
              </a:rPr>
              <a:t>B5</a:t>
            </a:r>
            <a:r>
              <a:rPr lang="pt-BR" sz="3600" dirty="0">
                <a:solidFill>
                  <a:schemeClr val="tx1"/>
                </a:solidFill>
              </a:rPr>
              <a:t>B</a:t>
            </a:r>
            <a:r>
              <a:rPr lang="pt-BR" sz="3600" dirty="0"/>
              <a:t>ERT</a:t>
            </a:r>
            <a:br>
              <a:rPr lang="pt-BR" sz="3600" dirty="0"/>
            </a:br>
            <a:r>
              <a:rPr lang="pt-BR" sz="3600" dirty="0" err="1"/>
              <a:t>bi-encoder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589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organizar os dados para treino (exemplos relevantes e não relevantes)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44153-A9B8-4D61-01C4-9E83F5F9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0880" y="3463592"/>
            <a:ext cx="2892675" cy="57270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pt-BR" dirty="0"/>
              <a:t>Sou extrovertido, sociável.</a:t>
            </a:r>
          </a:p>
          <a:p>
            <a:pPr marL="114300" indent="0">
              <a:buNone/>
            </a:pPr>
            <a:r>
              <a:rPr lang="pt-BR" dirty="0"/>
              <a:t>Gosto de conversar.</a:t>
            </a:r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500BAFE-36BF-8C19-3F20-70DC963CF5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41075D-4854-87DE-E26A-075B2D78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537443"/>
            <a:ext cx="3224147" cy="1989759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7F9E089-C782-C904-A857-29E7EF60B630}"/>
              </a:ext>
            </a:extLst>
          </p:cNvPr>
          <p:cNvSpPr txBox="1">
            <a:spLocks/>
          </p:cNvSpPr>
          <p:nvPr/>
        </p:nvSpPr>
        <p:spPr>
          <a:xfrm>
            <a:off x="721993" y="3527202"/>
            <a:ext cx="28926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pt-BR" dirty="0"/>
              <a:t>Sou reservado(a), fico mais na minha.</a:t>
            </a:r>
          </a:p>
          <a:p>
            <a:pPr marL="114300" indent="0">
              <a:buFont typeface="Arial"/>
              <a:buNone/>
            </a:pPr>
            <a:r>
              <a:rPr lang="pt-BR" dirty="0"/>
              <a:t>Gosto de ficar sozinho(a)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4015408" y="459828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01A7C74-2A0E-98C7-5D31-96CF388AB132}"/>
              </a:ext>
            </a:extLst>
          </p:cNvPr>
          <p:cNvCxnSpPr/>
          <p:nvPr/>
        </p:nvCxnSpPr>
        <p:spPr>
          <a:xfrm flipH="1" flipV="1">
            <a:off x="3029447" y="4036292"/>
            <a:ext cx="898497" cy="44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698E8B-E3D9-C520-67C7-CDA176AF3660}"/>
              </a:ext>
            </a:extLst>
          </p:cNvPr>
          <p:cNvCxnSpPr>
            <a:cxnSpLocks/>
          </p:cNvCxnSpPr>
          <p:nvPr/>
        </p:nvCxnSpPr>
        <p:spPr>
          <a:xfrm flipV="1">
            <a:off x="5013863" y="3998964"/>
            <a:ext cx="1030942" cy="58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1F00E72-DF91-93E5-DB95-7AAACB1A529F}"/>
              </a:ext>
            </a:extLst>
          </p:cNvPr>
          <p:cNvCxnSpPr>
            <a:cxnSpLocks/>
          </p:cNvCxnSpPr>
          <p:nvPr/>
        </p:nvCxnSpPr>
        <p:spPr>
          <a:xfrm flipV="1">
            <a:off x="5343277" y="2619303"/>
            <a:ext cx="811033" cy="10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B44B9B-7F77-5ECD-27C1-6DE5F5E6DD67}"/>
              </a:ext>
            </a:extLst>
          </p:cNvPr>
          <p:cNvSpPr txBox="1"/>
          <p:nvPr/>
        </p:nvSpPr>
        <p:spPr>
          <a:xfrm>
            <a:off x="6184992" y="246541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40494B8-AFA9-F326-7BB2-12861ABC5CD5}"/>
              </a:ext>
            </a:extLst>
          </p:cNvPr>
          <p:cNvCxnSpPr>
            <a:cxnSpLocks/>
          </p:cNvCxnSpPr>
          <p:nvPr/>
        </p:nvCxnSpPr>
        <p:spPr>
          <a:xfrm flipH="1" flipV="1">
            <a:off x="2168330" y="2586447"/>
            <a:ext cx="994439" cy="22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E25427-9AFA-818C-BAE9-6B790C66321E}"/>
              </a:ext>
            </a:extLst>
          </p:cNvPr>
          <p:cNvSpPr txBox="1"/>
          <p:nvPr/>
        </p:nvSpPr>
        <p:spPr>
          <a:xfrm>
            <a:off x="1186849" y="24193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</p:spTree>
    <p:extLst>
      <p:ext uri="{BB962C8B-B14F-4D97-AF65-F5344CB8AC3E}">
        <p14:creationId xmlns:p14="http://schemas.microsoft.com/office/powerpoint/2010/main" val="84575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organizar os dados para treino (exemplos relevantes e não relevantes)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44153-A9B8-4D61-01C4-9E83F5F9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0880" y="3463592"/>
            <a:ext cx="2892675" cy="57270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pt-BR" dirty="0"/>
              <a:t>Sou extrovertido, sociável.</a:t>
            </a:r>
          </a:p>
          <a:p>
            <a:pPr marL="114300" indent="0">
              <a:buNone/>
            </a:pPr>
            <a:r>
              <a:rPr lang="pt-BR" dirty="0"/>
              <a:t>Gosto de conversar.</a:t>
            </a:r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500BAFE-36BF-8C19-3F20-70DC963CF5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41075D-4854-87DE-E26A-075B2D78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537443"/>
            <a:ext cx="3224147" cy="1989759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7F9E089-C782-C904-A857-29E7EF60B630}"/>
              </a:ext>
            </a:extLst>
          </p:cNvPr>
          <p:cNvSpPr txBox="1">
            <a:spLocks/>
          </p:cNvSpPr>
          <p:nvPr/>
        </p:nvSpPr>
        <p:spPr>
          <a:xfrm>
            <a:off x="721993" y="3527202"/>
            <a:ext cx="28926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pt-BR" dirty="0"/>
              <a:t>Sou reservado(a), fico mais na minha.</a:t>
            </a:r>
          </a:p>
          <a:p>
            <a:pPr marL="114300" indent="0">
              <a:buFont typeface="Arial"/>
              <a:buNone/>
            </a:pPr>
            <a:r>
              <a:rPr lang="pt-BR" dirty="0"/>
              <a:t>Gosto de ficar sozinho(a)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4015408" y="459828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01A7C74-2A0E-98C7-5D31-96CF388AB132}"/>
              </a:ext>
            </a:extLst>
          </p:cNvPr>
          <p:cNvCxnSpPr/>
          <p:nvPr/>
        </p:nvCxnSpPr>
        <p:spPr>
          <a:xfrm flipH="1" flipV="1">
            <a:off x="3029447" y="4036292"/>
            <a:ext cx="898497" cy="44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698E8B-E3D9-C520-67C7-CDA176AF3660}"/>
              </a:ext>
            </a:extLst>
          </p:cNvPr>
          <p:cNvCxnSpPr>
            <a:cxnSpLocks/>
          </p:cNvCxnSpPr>
          <p:nvPr/>
        </p:nvCxnSpPr>
        <p:spPr>
          <a:xfrm flipV="1">
            <a:off x="5013863" y="3998964"/>
            <a:ext cx="1030942" cy="58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1F00E72-DF91-93E5-DB95-7AAACB1A529F}"/>
              </a:ext>
            </a:extLst>
          </p:cNvPr>
          <p:cNvCxnSpPr>
            <a:cxnSpLocks/>
          </p:cNvCxnSpPr>
          <p:nvPr/>
        </p:nvCxnSpPr>
        <p:spPr>
          <a:xfrm flipV="1">
            <a:off x="5343277" y="2619303"/>
            <a:ext cx="811033" cy="10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B44B9B-7F77-5ECD-27C1-6DE5F5E6DD67}"/>
              </a:ext>
            </a:extLst>
          </p:cNvPr>
          <p:cNvSpPr txBox="1"/>
          <p:nvPr/>
        </p:nvSpPr>
        <p:spPr>
          <a:xfrm>
            <a:off x="6184992" y="246541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40494B8-AFA9-F326-7BB2-12861ABC5CD5}"/>
              </a:ext>
            </a:extLst>
          </p:cNvPr>
          <p:cNvCxnSpPr>
            <a:cxnSpLocks/>
          </p:cNvCxnSpPr>
          <p:nvPr/>
        </p:nvCxnSpPr>
        <p:spPr>
          <a:xfrm flipH="1" flipV="1">
            <a:off x="2168330" y="2586447"/>
            <a:ext cx="994439" cy="22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E25427-9AFA-818C-BAE9-6B790C66321E}"/>
              </a:ext>
            </a:extLst>
          </p:cNvPr>
          <p:cNvSpPr txBox="1"/>
          <p:nvPr/>
        </p:nvSpPr>
        <p:spPr>
          <a:xfrm>
            <a:off x="1186849" y="24193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39E0FEA6-E6F9-F44B-65C2-54BB15829C6A}"/>
              </a:ext>
            </a:extLst>
          </p:cNvPr>
          <p:cNvSpPr/>
          <p:nvPr/>
        </p:nvSpPr>
        <p:spPr>
          <a:xfrm>
            <a:off x="681247" y="2350153"/>
            <a:ext cx="2756702" cy="21264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53A342E2-B873-9836-32D6-F889B4CCF8C7}"/>
              </a:ext>
            </a:extLst>
          </p:cNvPr>
          <p:cNvSpPr/>
          <p:nvPr/>
        </p:nvSpPr>
        <p:spPr>
          <a:xfrm>
            <a:off x="5578980" y="2128074"/>
            <a:ext cx="2756702" cy="21264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74EC5E1-43A1-AE6A-A6F6-7B59013B9A7B}"/>
              </a:ext>
            </a:extLst>
          </p:cNvPr>
          <p:cNvSpPr txBox="1"/>
          <p:nvPr/>
        </p:nvSpPr>
        <p:spPr>
          <a:xfrm>
            <a:off x="6905442" y="9533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Exemplos positivos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BB6DB3B-A61B-B953-6689-F2CA5E40A40E}"/>
              </a:ext>
            </a:extLst>
          </p:cNvPr>
          <p:cNvCxnSpPr/>
          <p:nvPr/>
        </p:nvCxnSpPr>
        <p:spPr>
          <a:xfrm flipH="1">
            <a:off x="6758609" y="1315218"/>
            <a:ext cx="508883" cy="667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A3283036-FE19-07D1-7F7F-C627F7DCC19C}"/>
              </a:ext>
            </a:extLst>
          </p:cNvPr>
          <p:cNvCxnSpPr>
            <a:cxnSpLocks/>
          </p:cNvCxnSpPr>
          <p:nvPr/>
        </p:nvCxnSpPr>
        <p:spPr>
          <a:xfrm flipH="1">
            <a:off x="2145665" y="1315218"/>
            <a:ext cx="4971552" cy="81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4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Dados e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373077" y="787221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083113-8DF4-026F-E727-D93F4E219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7046" y="839431"/>
            <a:ext cx="3500258" cy="219869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pt-BR" dirty="0"/>
              <a:t>Exemplos negativos : os outros dados no batch</a:t>
            </a:r>
          </a:p>
          <a:p>
            <a:pPr marL="114300" indent="0">
              <a:buNone/>
            </a:pPr>
            <a:r>
              <a:rPr lang="pt-BR" dirty="0"/>
              <a:t>Ordenei aleatoriamente: para garantir que estariam sujeitos diferentes no mesmo batch 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err="1"/>
              <a:t>Train</a:t>
            </a:r>
            <a:r>
              <a:rPr lang="pt-BR" dirty="0"/>
              <a:t> 993.759 (N=868)</a:t>
            </a:r>
          </a:p>
          <a:p>
            <a:pPr marL="114300" indent="0">
              <a:buNone/>
            </a:pPr>
            <a:r>
              <a:rPr lang="pt-BR" dirty="0"/>
              <a:t>Test 158.594 (N=152)</a:t>
            </a:r>
          </a:p>
        </p:txBody>
      </p:sp>
      <p:sp>
        <p:nvSpPr>
          <p:cNvPr id="9" name="Google Shape;139;p20">
            <a:extLst>
              <a:ext uri="{FF2B5EF4-FFF2-40B4-BE49-F238E27FC236}">
                <a16:creationId xmlns:a16="http://schemas.microsoft.com/office/drawing/2014/main" id="{D542A1C7-2E98-B9D2-CCAE-3EDB2FD82767}"/>
              </a:ext>
            </a:extLst>
          </p:cNvPr>
          <p:cNvSpPr/>
          <p:nvPr/>
        </p:nvSpPr>
        <p:spPr>
          <a:xfrm>
            <a:off x="797095" y="16665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0;p20">
            <a:extLst>
              <a:ext uri="{FF2B5EF4-FFF2-40B4-BE49-F238E27FC236}">
                <a16:creationId xmlns:a16="http://schemas.microsoft.com/office/drawing/2014/main" id="{C25F5816-82C6-4FE0-F2D5-2564C741B5AF}"/>
              </a:ext>
            </a:extLst>
          </p:cNvPr>
          <p:cNvSpPr/>
          <p:nvPr/>
        </p:nvSpPr>
        <p:spPr>
          <a:xfrm>
            <a:off x="797095" y="18951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1;p20">
            <a:extLst>
              <a:ext uri="{FF2B5EF4-FFF2-40B4-BE49-F238E27FC236}">
                <a16:creationId xmlns:a16="http://schemas.microsoft.com/office/drawing/2014/main" id="{EDBEF9DB-7CA5-9E42-6CF9-62ABFABF4E7A}"/>
              </a:ext>
            </a:extLst>
          </p:cNvPr>
          <p:cNvSpPr/>
          <p:nvPr/>
        </p:nvSpPr>
        <p:spPr>
          <a:xfrm>
            <a:off x="797095" y="21237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2;p20">
            <a:extLst>
              <a:ext uri="{FF2B5EF4-FFF2-40B4-BE49-F238E27FC236}">
                <a16:creationId xmlns:a16="http://schemas.microsoft.com/office/drawing/2014/main" id="{66990689-5825-0010-2CB3-236AD50D1F83}"/>
              </a:ext>
            </a:extLst>
          </p:cNvPr>
          <p:cNvSpPr/>
          <p:nvPr/>
        </p:nvSpPr>
        <p:spPr>
          <a:xfrm>
            <a:off x="797095" y="23523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3;p20">
            <a:extLst>
              <a:ext uri="{FF2B5EF4-FFF2-40B4-BE49-F238E27FC236}">
                <a16:creationId xmlns:a16="http://schemas.microsoft.com/office/drawing/2014/main" id="{99B2798B-4A74-9062-C416-5628908DA137}"/>
              </a:ext>
            </a:extLst>
          </p:cNvPr>
          <p:cNvSpPr/>
          <p:nvPr/>
        </p:nvSpPr>
        <p:spPr>
          <a:xfrm>
            <a:off x="797095" y="25809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;p20">
            <a:extLst>
              <a:ext uri="{FF2B5EF4-FFF2-40B4-BE49-F238E27FC236}">
                <a16:creationId xmlns:a16="http://schemas.microsoft.com/office/drawing/2014/main" id="{1E2BD0D7-7ECE-4D39-EDF0-4648FA677456}"/>
              </a:ext>
            </a:extLst>
          </p:cNvPr>
          <p:cNvSpPr/>
          <p:nvPr/>
        </p:nvSpPr>
        <p:spPr>
          <a:xfrm>
            <a:off x="797095" y="28095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;p20">
            <a:extLst>
              <a:ext uri="{FF2B5EF4-FFF2-40B4-BE49-F238E27FC236}">
                <a16:creationId xmlns:a16="http://schemas.microsoft.com/office/drawing/2014/main" id="{D14E0B0B-E6A4-FFB2-B48C-2AA9A9584267}"/>
              </a:ext>
            </a:extLst>
          </p:cNvPr>
          <p:cNvSpPr/>
          <p:nvPr/>
        </p:nvSpPr>
        <p:spPr>
          <a:xfrm>
            <a:off x="797095" y="30381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0">
            <a:extLst>
              <a:ext uri="{FF2B5EF4-FFF2-40B4-BE49-F238E27FC236}">
                <a16:creationId xmlns:a16="http://schemas.microsoft.com/office/drawing/2014/main" id="{2D38E123-E8B6-1A1E-72E9-25A2C49A8A29}"/>
              </a:ext>
            </a:extLst>
          </p:cNvPr>
          <p:cNvSpPr/>
          <p:nvPr/>
        </p:nvSpPr>
        <p:spPr>
          <a:xfrm>
            <a:off x="797095" y="32667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158;p20">
            <a:extLst>
              <a:ext uri="{FF2B5EF4-FFF2-40B4-BE49-F238E27FC236}">
                <a16:creationId xmlns:a16="http://schemas.microsoft.com/office/drawing/2014/main" id="{1139C851-DA51-1C52-F495-2328DA561B24}"/>
              </a:ext>
            </a:extLst>
          </p:cNvPr>
          <p:cNvCxnSpPr>
            <a:cxnSpLocks/>
          </p:cNvCxnSpPr>
          <p:nvPr/>
        </p:nvCxnSpPr>
        <p:spPr>
          <a:xfrm>
            <a:off x="1581912" y="2387533"/>
            <a:ext cx="1285184" cy="46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166;p20">
            <a:extLst>
              <a:ext uri="{FF2B5EF4-FFF2-40B4-BE49-F238E27FC236}">
                <a16:creationId xmlns:a16="http://schemas.microsoft.com/office/drawing/2014/main" id="{57EBB826-0204-5956-98EE-C64E52D29824}"/>
              </a:ext>
            </a:extLst>
          </p:cNvPr>
          <p:cNvSpPr txBox="1"/>
          <p:nvPr/>
        </p:nvSpPr>
        <p:spPr>
          <a:xfrm>
            <a:off x="295393" y="1209530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item 1: 8 tokens </a:t>
            </a:r>
            <a:endParaRPr dirty="0"/>
          </a:p>
        </p:txBody>
      </p:sp>
      <p:sp>
        <p:nvSpPr>
          <p:cNvPr id="48" name="Google Shape;167;p20">
            <a:extLst>
              <a:ext uri="{FF2B5EF4-FFF2-40B4-BE49-F238E27FC236}">
                <a16:creationId xmlns:a16="http://schemas.microsoft.com/office/drawing/2014/main" id="{7AD370F5-B0EE-42F4-7419-482CE1F0B000}"/>
              </a:ext>
            </a:extLst>
          </p:cNvPr>
          <p:cNvSpPr txBox="1"/>
          <p:nvPr/>
        </p:nvSpPr>
        <p:spPr>
          <a:xfrm>
            <a:off x="2646600" y="894898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posts: 512 tokens  </a:t>
            </a:r>
            <a:endParaRPr dirty="0"/>
          </a:p>
        </p:txBody>
      </p:sp>
      <p:cxnSp>
        <p:nvCxnSpPr>
          <p:cNvPr id="49" name="Google Shape;168;p20">
            <a:extLst>
              <a:ext uri="{FF2B5EF4-FFF2-40B4-BE49-F238E27FC236}">
                <a16:creationId xmlns:a16="http://schemas.microsoft.com/office/drawing/2014/main" id="{5C41537C-19C3-54BF-5C02-87D654B0E281}"/>
              </a:ext>
            </a:extLst>
          </p:cNvPr>
          <p:cNvCxnSpPr>
            <a:cxnSpLocks/>
          </p:cNvCxnSpPr>
          <p:nvPr/>
        </p:nvCxnSpPr>
        <p:spPr>
          <a:xfrm flipH="1" flipV="1">
            <a:off x="1102373" y="3276017"/>
            <a:ext cx="172220" cy="9782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" name="Google Shape;169;p20">
            <a:extLst>
              <a:ext uri="{FF2B5EF4-FFF2-40B4-BE49-F238E27FC236}">
                <a16:creationId xmlns:a16="http://schemas.microsoft.com/office/drawing/2014/main" id="{A0DF58AD-E8DD-1FA7-D93F-228411B8F4B9}"/>
              </a:ext>
            </a:extLst>
          </p:cNvPr>
          <p:cNvSpPr txBox="1"/>
          <p:nvPr/>
        </p:nvSpPr>
        <p:spPr>
          <a:xfrm>
            <a:off x="925921" y="4284128"/>
            <a:ext cx="32800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BERTimbau</a:t>
            </a:r>
            <a:r>
              <a:rPr lang="pt-BR" dirty="0"/>
              <a:t> </a:t>
            </a:r>
            <a:r>
              <a:rPr lang="pt-BR" dirty="0" err="1"/>
              <a:t>embeddings</a:t>
            </a:r>
            <a:r>
              <a:rPr lang="pt-BR" dirty="0"/>
              <a:t> (768)</a:t>
            </a:r>
            <a:endParaRPr dirty="0"/>
          </a:p>
        </p:txBody>
      </p:sp>
      <p:cxnSp>
        <p:nvCxnSpPr>
          <p:cNvPr id="51" name="Google Shape;170;p20">
            <a:extLst>
              <a:ext uri="{FF2B5EF4-FFF2-40B4-BE49-F238E27FC236}">
                <a16:creationId xmlns:a16="http://schemas.microsoft.com/office/drawing/2014/main" id="{33422D01-17CF-5DB3-97E5-B39DE705E4E6}"/>
              </a:ext>
            </a:extLst>
          </p:cNvPr>
          <p:cNvCxnSpPr>
            <a:cxnSpLocks/>
          </p:cNvCxnSpPr>
          <p:nvPr/>
        </p:nvCxnSpPr>
        <p:spPr>
          <a:xfrm flipV="1">
            <a:off x="1349325" y="3709552"/>
            <a:ext cx="2005572" cy="6466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3" name="Google Shape;172;p20">
            <a:extLst>
              <a:ext uri="{FF2B5EF4-FFF2-40B4-BE49-F238E27FC236}">
                <a16:creationId xmlns:a16="http://schemas.microsoft.com/office/drawing/2014/main" id="{2BAF45D0-30AD-1178-8143-F53B395AD988}"/>
              </a:ext>
            </a:extLst>
          </p:cNvPr>
          <p:cNvSpPr txBox="1"/>
          <p:nvPr/>
        </p:nvSpPr>
        <p:spPr>
          <a:xfrm>
            <a:off x="1754663" y="1770901"/>
            <a:ext cx="1257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FF"/>
                </a:solidFill>
              </a:rPr>
              <a:t>Cross </a:t>
            </a:r>
            <a:r>
              <a:rPr lang="pt-BR" dirty="0" err="1">
                <a:solidFill>
                  <a:srgbClr val="0000FF"/>
                </a:solidFill>
              </a:rPr>
              <a:t>product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4" name="Google Shape;147;p20">
            <a:extLst>
              <a:ext uri="{FF2B5EF4-FFF2-40B4-BE49-F238E27FC236}">
                <a16:creationId xmlns:a16="http://schemas.microsoft.com/office/drawing/2014/main" id="{09A65854-C75F-1824-977E-DF7F78A40798}"/>
              </a:ext>
            </a:extLst>
          </p:cNvPr>
          <p:cNvSpPr/>
          <p:nvPr/>
        </p:nvSpPr>
        <p:spPr>
          <a:xfrm>
            <a:off x="3090747" y="13869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48;p20">
            <a:extLst>
              <a:ext uri="{FF2B5EF4-FFF2-40B4-BE49-F238E27FC236}">
                <a16:creationId xmlns:a16="http://schemas.microsoft.com/office/drawing/2014/main" id="{2CCE729F-3D38-EDF6-4DB7-21C836313D45}"/>
              </a:ext>
            </a:extLst>
          </p:cNvPr>
          <p:cNvSpPr/>
          <p:nvPr/>
        </p:nvSpPr>
        <p:spPr>
          <a:xfrm>
            <a:off x="3090747" y="16155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49;p20">
            <a:extLst>
              <a:ext uri="{FF2B5EF4-FFF2-40B4-BE49-F238E27FC236}">
                <a16:creationId xmlns:a16="http://schemas.microsoft.com/office/drawing/2014/main" id="{D8A41562-377F-AF56-EF64-293BCFD69FCD}"/>
              </a:ext>
            </a:extLst>
          </p:cNvPr>
          <p:cNvSpPr/>
          <p:nvPr/>
        </p:nvSpPr>
        <p:spPr>
          <a:xfrm>
            <a:off x="3090747" y="18441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50;p20">
            <a:extLst>
              <a:ext uri="{FF2B5EF4-FFF2-40B4-BE49-F238E27FC236}">
                <a16:creationId xmlns:a16="http://schemas.microsoft.com/office/drawing/2014/main" id="{AAAE4A96-794D-155E-B15B-89CBBE600486}"/>
              </a:ext>
            </a:extLst>
          </p:cNvPr>
          <p:cNvSpPr/>
          <p:nvPr/>
        </p:nvSpPr>
        <p:spPr>
          <a:xfrm>
            <a:off x="3090747" y="20727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51;p20">
            <a:extLst>
              <a:ext uri="{FF2B5EF4-FFF2-40B4-BE49-F238E27FC236}">
                <a16:creationId xmlns:a16="http://schemas.microsoft.com/office/drawing/2014/main" id="{5B77E36D-84C1-0B9C-13B9-1AA2F15ED7DC}"/>
              </a:ext>
            </a:extLst>
          </p:cNvPr>
          <p:cNvSpPr/>
          <p:nvPr/>
        </p:nvSpPr>
        <p:spPr>
          <a:xfrm>
            <a:off x="3090747" y="29469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52;p20">
            <a:extLst>
              <a:ext uri="{FF2B5EF4-FFF2-40B4-BE49-F238E27FC236}">
                <a16:creationId xmlns:a16="http://schemas.microsoft.com/office/drawing/2014/main" id="{7C8594AF-851C-B20C-974B-A37239507558}"/>
              </a:ext>
            </a:extLst>
          </p:cNvPr>
          <p:cNvSpPr/>
          <p:nvPr/>
        </p:nvSpPr>
        <p:spPr>
          <a:xfrm>
            <a:off x="3090747" y="31755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53;p20">
            <a:extLst>
              <a:ext uri="{FF2B5EF4-FFF2-40B4-BE49-F238E27FC236}">
                <a16:creationId xmlns:a16="http://schemas.microsoft.com/office/drawing/2014/main" id="{BB3E7A6E-D238-AB29-D2A0-76960FA47304}"/>
              </a:ext>
            </a:extLst>
          </p:cNvPr>
          <p:cNvSpPr/>
          <p:nvPr/>
        </p:nvSpPr>
        <p:spPr>
          <a:xfrm>
            <a:off x="3090747" y="34041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4;p20">
            <a:extLst>
              <a:ext uri="{FF2B5EF4-FFF2-40B4-BE49-F238E27FC236}">
                <a16:creationId xmlns:a16="http://schemas.microsoft.com/office/drawing/2014/main" id="{207B0BD5-58B3-D170-FC6B-E93AC1DAE6C0}"/>
              </a:ext>
            </a:extLst>
          </p:cNvPr>
          <p:cNvSpPr/>
          <p:nvPr/>
        </p:nvSpPr>
        <p:spPr>
          <a:xfrm>
            <a:off x="3090747" y="36327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55;p20">
            <a:extLst>
              <a:ext uri="{FF2B5EF4-FFF2-40B4-BE49-F238E27FC236}">
                <a16:creationId xmlns:a16="http://schemas.microsoft.com/office/drawing/2014/main" id="{D52C9A76-C093-4C2A-2614-E1B292BD2937}"/>
              </a:ext>
            </a:extLst>
          </p:cNvPr>
          <p:cNvSpPr/>
          <p:nvPr/>
        </p:nvSpPr>
        <p:spPr>
          <a:xfrm>
            <a:off x="3354897" y="2448882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56;p20">
            <a:extLst>
              <a:ext uri="{FF2B5EF4-FFF2-40B4-BE49-F238E27FC236}">
                <a16:creationId xmlns:a16="http://schemas.microsoft.com/office/drawing/2014/main" id="{EC513A70-4206-0086-1C1E-F555EDBB020E}"/>
              </a:ext>
            </a:extLst>
          </p:cNvPr>
          <p:cNvSpPr/>
          <p:nvPr/>
        </p:nvSpPr>
        <p:spPr>
          <a:xfrm>
            <a:off x="3354897" y="2548357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7;p20">
            <a:extLst>
              <a:ext uri="{FF2B5EF4-FFF2-40B4-BE49-F238E27FC236}">
                <a16:creationId xmlns:a16="http://schemas.microsoft.com/office/drawing/2014/main" id="{79787BA0-3BA0-4DC4-6ECE-4CADCE24AF40}"/>
              </a:ext>
            </a:extLst>
          </p:cNvPr>
          <p:cNvSpPr/>
          <p:nvPr/>
        </p:nvSpPr>
        <p:spPr>
          <a:xfrm>
            <a:off x="3354897" y="2647832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Retângulo Arredondado 64">
            <a:extLst>
              <a:ext uri="{FF2B5EF4-FFF2-40B4-BE49-F238E27FC236}">
                <a16:creationId xmlns:a16="http://schemas.microsoft.com/office/drawing/2014/main" id="{8E246013-090F-19E2-3B50-4AE5B2E75B41}"/>
              </a:ext>
            </a:extLst>
          </p:cNvPr>
          <p:cNvSpPr/>
          <p:nvPr/>
        </p:nvSpPr>
        <p:spPr>
          <a:xfrm>
            <a:off x="634088" y="1546879"/>
            <a:ext cx="947824" cy="2001502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6D6FF"/>
              </a:solidFill>
            </a:endParaRP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C3BE15A5-485F-2E5D-B158-F32A9A7A05F5}"/>
              </a:ext>
            </a:extLst>
          </p:cNvPr>
          <p:cNvSpPr/>
          <p:nvPr/>
        </p:nvSpPr>
        <p:spPr>
          <a:xfrm>
            <a:off x="2909675" y="1224068"/>
            <a:ext cx="947824" cy="2689564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6D6FF"/>
              </a:solidFill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F27DEC3D-CC94-9AD3-6601-2281F2AEF267}"/>
              </a:ext>
            </a:extLst>
          </p:cNvPr>
          <p:cNvSpPr txBox="1"/>
          <p:nvPr/>
        </p:nvSpPr>
        <p:spPr>
          <a:xfrm>
            <a:off x="3064207" y="70827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E8493B6-6895-5A93-A406-8AABD1D0B5F6}"/>
              </a:ext>
            </a:extLst>
          </p:cNvPr>
          <p:cNvSpPr txBox="1"/>
          <p:nvPr/>
        </p:nvSpPr>
        <p:spPr>
          <a:xfrm>
            <a:off x="747905" y="102579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</a:t>
            </a:r>
          </a:p>
        </p:txBody>
      </p:sp>
    </p:spTree>
    <p:extLst>
      <p:ext uri="{BB962C8B-B14F-4D97-AF65-F5344CB8AC3E}">
        <p14:creationId xmlns:p14="http://schemas.microsoft.com/office/powerpoint/2010/main" val="305839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8590-89EB-FC59-E228-F6E7847A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B372C0-A9F5-53DD-FEFE-59F3823C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pt-BR" dirty="0"/>
              <a:t>4 épocas (6h40m cada época, 25 minutos para </a:t>
            </a:r>
            <a:r>
              <a:rPr lang="pt-BR" dirty="0" err="1"/>
              <a:t>eval</a:t>
            </a:r>
            <a:r>
              <a:rPr lang="pt-BR" dirty="0"/>
              <a:t>)</a:t>
            </a:r>
          </a:p>
          <a:p>
            <a:pPr marL="114300" indent="0">
              <a:buNone/>
            </a:pP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train</a:t>
            </a:r>
            <a:r>
              <a:rPr lang="pt-BR" dirty="0"/>
              <a:t>: 3.4, 2.3,1.8</a:t>
            </a:r>
          </a:p>
          <a:p>
            <a:pPr marL="114300" indent="0">
              <a:buNone/>
            </a:pP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:  4.2, 6.5, 6.2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/>
              <a:t>Inferência: </a:t>
            </a:r>
            <a:r>
              <a:rPr lang="pt-BR" dirty="0" err="1"/>
              <a:t>state_dict</a:t>
            </a:r>
            <a:r>
              <a:rPr lang="pt-BR" dirty="0"/>
              <a:t> do modelo ao final da primeira época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err="1"/>
              <a:t>Scoring</a:t>
            </a:r>
            <a:r>
              <a:rPr lang="pt-BR" dirty="0"/>
              <a:t>: pontuei cada combinação </a:t>
            </a:r>
            <a:r>
              <a:rPr lang="pt-BR" dirty="0" err="1"/>
              <a:t>post-item</a:t>
            </a:r>
            <a:r>
              <a:rPr lang="pt-BR" dirty="0"/>
              <a:t> na base de teste de todos os posts e agreguei por </a:t>
            </a:r>
            <a:r>
              <a:rPr lang="pt-BR" dirty="0" err="1"/>
              <a:t>suj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posts </a:t>
            </a:r>
            <a:r>
              <a:rPr lang="pt-BR" dirty="0" err="1"/>
              <a:t>X</a:t>
            </a:r>
            <a:r>
              <a:rPr lang="pt-BR" dirty="0"/>
              <a:t> item -&gt; média por cluster de itens de cada fator do B5</a:t>
            </a:r>
          </a:p>
        </p:txBody>
      </p:sp>
    </p:spTree>
    <p:extLst>
      <p:ext uri="{BB962C8B-B14F-4D97-AF65-F5344CB8AC3E}">
        <p14:creationId xmlns:p14="http://schemas.microsoft.com/office/powerpoint/2010/main" val="208616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360D52-D125-A836-4579-49354143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636813"/>
            <a:ext cx="5959929" cy="3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302F73F-22CD-0EC4-2796-2B3F8FA5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78" y="270385"/>
            <a:ext cx="3078734" cy="39632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3B503E-6AC8-0905-5B30-C0043F0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53242"/>
            <a:ext cx="3078734" cy="39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D532F2-9AE5-FA4C-A0C4-4A51013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4" y="404039"/>
            <a:ext cx="2822702" cy="43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9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F646AC-885F-60C7-DECC-641D5B8C7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" y="260095"/>
            <a:ext cx="2934151" cy="37358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14C6EA-B993-0F83-5849-5D624BC4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68" y="260095"/>
            <a:ext cx="2934150" cy="36750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829716-E35A-B20A-94E8-7DBDE4F8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16" y="260094"/>
            <a:ext cx="2486407" cy="38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possível conhecer o perfil de características pessoais (personalidade, valores, fundamentos morais, interesses) a partir dos textos escritos pelas pessoas?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espontâneos: posts, mensagens escritas nas mídias sociais 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eliciados: auto-biografias, respostas escritas para perguntas diretas sobre as características pessoais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Existem técnicas de avaliação baseadas em auto-relato (medidas indiretas)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Propensas ao falseamento.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Demandam tempo e recursos da pessoa (um sistema automatizado poderia ter uma amostra praticamente imensa das pessoas como se verá adiante)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AA208-6DAC-B926-5941-06D42452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531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Regressão predizendo os escores a partir de 10 escores via </a:t>
            </a:r>
            <a:r>
              <a:rPr lang="pt-BR" sz="2800" dirty="0"/>
              <a:t>Col</a:t>
            </a:r>
            <a:r>
              <a:rPr lang="pt-BR" sz="2800" dirty="0">
                <a:solidFill>
                  <a:srgbClr val="3C78D8"/>
                </a:solidFill>
              </a:rPr>
              <a:t>B5</a:t>
            </a:r>
            <a:r>
              <a:rPr lang="pt-BR" sz="2800" dirty="0"/>
              <a:t>ERT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9FFE4-A612-1871-4B12-F3168062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4" y="1999291"/>
            <a:ext cx="2755233" cy="13495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9A960E-723C-B0F5-C304-2441425A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295"/>
            <a:ext cx="3060386" cy="21917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6307ED-A19A-1EF1-2F45-B49E1324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385" y="2948038"/>
            <a:ext cx="3675888" cy="20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7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F7259A-66E2-2915-0FC4-2A8B3478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594360"/>
            <a:ext cx="6008687" cy="37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E712EC-A5F8-4246-71A1-58AE5871F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Obrigado ... </a:t>
            </a:r>
            <a:r>
              <a:rPr lang="pt-BR" dirty="0" err="1"/>
              <a:t>rprimi@mac.com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24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58D6B-8212-ECD6-A6FC-5CDEC71F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CDD769-7CD5-045D-B165-BF613BE6F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053765"/>
          </a:xfrm>
        </p:spPr>
        <p:txBody>
          <a:bodyPr>
            <a:normAutofit fontScale="55000" lnSpcReduction="20000"/>
          </a:bodyPr>
          <a:lstStyle/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Hommel</a:t>
            </a:r>
            <a:r>
              <a:rPr lang="pt-BR" dirty="0">
                <a:effectLst/>
              </a:rPr>
              <a:t>, B. E., </a:t>
            </a:r>
            <a:r>
              <a:rPr lang="pt-BR" dirty="0" err="1">
                <a:effectLst/>
              </a:rPr>
              <a:t>Wollang</a:t>
            </a:r>
            <a:r>
              <a:rPr lang="pt-BR" dirty="0">
                <a:effectLst/>
              </a:rPr>
              <a:t>, F.-J. M., </a:t>
            </a:r>
            <a:r>
              <a:rPr lang="pt-BR" dirty="0" err="1">
                <a:effectLst/>
              </a:rPr>
              <a:t>Kotova</a:t>
            </a:r>
            <a:r>
              <a:rPr lang="pt-BR" dirty="0">
                <a:effectLst/>
              </a:rPr>
              <a:t>, V., </a:t>
            </a:r>
            <a:r>
              <a:rPr lang="pt-BR" dirty="0" err="1">
                <a:effectLst/>
              </a:rPr>
              <a:t>Zacher</a:t>
            </a:r>
            <a:r>
              <a:rPr lang="pt-BR" dirty="0">
                <a:effectLst/>
              </a:rPr>
              <a:t>, H., &amp; </a:t>
            </a:r>
            <a:r>
              <a:rPr lang="pt-BR" dirty="0" err="1">
                <a:effectLst/>
              </a:rPr>
              <a:t>Schmukle</a:t>
            </a:r>
            <a:r>
              <a:rPr lang="pt-BR" dirty="0">
                <a:effectLst/>
              </a:rPr>
              <a:t>, S. C. (2022). </a:t>
            </a:r>
            <a:r>
              <a:rPr lang="pt-BR" dirty="0" err="1">
                <a:effectLst/>
              </a:rPr>
              <a:t>Transformer-based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deep</a:t>
            </a:r>
            <a:r>
              <a:rPr lang="pt-BR" dirty="0">
                <a:effectLst/>
              </a:rPr>
              <a:t> neural </a:t>
            </a:r>
            <a:r>
              <a:rPr lang="pt-BR" dirty="0" err="1">
                <a:effectLst/>
              </a:rPr>
              <a:t>language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modeling</a:t>
            </a:r>
            <a:r>
              <a:rPr lang="pt-BR" dirty="0">
                <a:effectLst/>
              </a:rPr>
              <a:t> for </a:t>
            </a:r>
            <a:r>
              <a:rPr lang="pt-BR" dirty="0" err="1">
                <a:effectLst/>
              </a:rPr>
              <a:t>construct-specific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automatic</a:t>
            </a:r>
            <a:r>
              <a:rPr lang="pt-BR" dirty="0">
                <a:effectLst/>
              </a:rPr>
              <a:t> item </a:t>
            </a:r>
            <a:r>
              <a:rPr lang="pt-BR" dirty="0" err="1">
                <a:effectLst/>
              </a:rPr>
              <a:t>generation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Psychometrika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87</a:t>
            </a:r>
            <a:r>
              <a:rPr lang="pt-BR" dirty="0">
                <a:effectLst/>
              </a:rPr>
              <a:t>, 749–772. </a:t>
            </a:r>
            <a:r>
              <a:rPr lang="pt-BR" dirty="0">
                <a:effectLst/>
                <a:hlinkClick r:id="rId2"/>
              </a:rPr>
              <a:t>https://doi.org/10.1007/s11336-021-09823-9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Mehta</a:t>
            </a:r>
            <a:r>
              <a:rPr lang="pt-BR" dirty="0">
                <a:effectLst/>
              </a:rPr>
              <a:t>, </a:t>
            </a:r>
            <a:r>
              <a:rPr lang="pt-BR" dirty="0" err="1">
                <a:effectLst/>
              </a:rPr>
              <a:t>Y</a:t>
            </a:r>
            <a:r>
              <a:rPr lang="pt-BR" dirty="0">
                <a:effectLst/>
              </a:rPr>
              <a:t>., </a:t>
            </a:r>
            <a:r>
              <a:rPr lang="pt-BR" dirty="0" err="1">
                <a:effectLst/>
              </a:rPr>
              <a:t>Majumder</a:t>
            </a:r>
            <a:r>
              <a:rPr lang="pt-BR" dirty="0">
                <a:effectLst/>
              </a:rPr>
              <a:t>, N., </a:t>
            </a:r>
            <a:r>
              <a:rPr lang="pt-BR" dirty="0" err="1">
                <a:effectLst/>
              </a:rPr>
              <a:t>Gelbukh</a:t>
            </a:r>
            <a:r>
              <a:rPr lang="pt-BR" dirty="0">
                <a:effectLst/>
              </a:rPr>
              <a:t>, A., &amp; </a:t>
            </a:r>
            <a:r>
              <a:rPr lang="pt-BR" dirty="0" err="1">
                <a:effectLst/>
              </a:rPr>
              <a:t>Cambria</a:t>
            </a:r>
            <a:r>
              <a:rPr lang="pt-BR" dirty="0">
                <a:effectLst/>
              </a:rPr>
              <a:t>, E. (2020). </a:t>
            </a:r>
            <a:r>
              <a:rPr lang="pt-BR" dirty="0" err="1">
                <a:effectLst/>
              </a:rPr>
              <a:t>Recent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Trends</a:t>
            </a:r>
            <a:r>
              <a:rPr lang="pt-BR" dirty="0">
                <a:effectLst/>
              </a:rPr>
              <a:t> in </a:t>
            </a:r>
            <a:r>
              <a:rPr lang="pt-BR" dirty="0" err="1">
                <a:effectLst/>
              </a:rPr>
              <a:t>Deep</a:t>
            </a:r>
            <a:r>
              <a:rPr lang="pt-BR" dirty="0">
                <a:effectLst/>
              </a:rPr>
              <a:t> Learning </a:t>
            </a:r>
            <a:r>
              <a:rPr lang="pt-BR" dirty="0" err="1">
                <a:effectLst/>
              </a:rPr>
              <a:t>Based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Detection</a:t>
            </a:r>
            <a:r>
              <a:rPr lang="pt-BR" dirty="0">
                <a:effectLst/>
              </a:rPr>
              <a:t>. </a:t>
            </a:r>
            <a:r>
              <a:rPr lang="pt-BR" i="1" dirty="0">
                <a:effectLst/>
              </a:rPr>
              <a:t>Artificial </a:t>
            </a:r>
            <a:r>
              <a:rPr lang="pt-BR" i="1" dirty="0" err="1">
                <a:effectLst/>
              </a:rPr>
              <a:t>Intelligence</a:t>
            </a:r>
            <a:r>
              <a:rPr lang="pt-BR" i="1" dirty="0">
                <a:effectLst/>
              </a:rPr>
              <a:t> Review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53</a:t>
            </a:r>
            <a:r>
              <a:rPr lang="pt-BR" dirty="0">
                <a:effectLst/>
              </a:rPr>
              <a:t>(4), 2313–2339. </a:t>
            </a:r>
            <a:r>
              <a:rPr lang="pt-BR" dirty="0">
                <a:effectLst/>
                <a:hlinkClick r:id="rId3"/>
              </a:rPr>
              <a:t>https://doi.org/10.1007/s10462-019-09770-z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Plank</a:t>
            </a:r>
            <a:r>
              <a:rPr lang="pt-BR" dirty="0">
                <a:effectLst/>
              </a:rPr>
              <a:t>, B., &amp; </a:t>
            </a:r>
            <a:r>
              <a:rPr lang="pt-BR" dirty="0" err="1">
                <a:effectLst/>
              </a:rPr>
              <a:t>Hovy</a:t>
            </a:r>
            <a:r>
              <a:rPr lang="pt-BR" dirty="0">
                <a:effectLst/>
              </a:rPr>
              <a:t>, D. (2015).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Traits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on</a:t>
            </a:r>
            <a:r>
              <a:rPr lang="pt-BR" dirty="0">
                <a:effectLst/>
              </a:rPr>
              <a:t> Twitter—</a:t>
            </a:r>
            <a:r>
              <a:rPr lang="pt-BR" dirty="0" err="1">
                <a:effectLst/>
              </a:rPr>
              <a:t>Or</a:t>
            </a:r>
            <a:r>
              <a:rPr lang="pt-BR" dirty="0">
                <a:effectLst/>
              </a:rPr>
              <a:t>—</a:t>
            </a:r>
            <a:r>
              <a:rPr lang="pt-BR" dirty="0" err="1">
                <a:effectLst/>
              </a:rPr>
              <a:t>How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to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Get</a:t>
            </a:r>
            <a:r>
              <a:rPr lang="pt-BR" dirty="0">
                <a:effectLst/>
              </a:rPr>
              <a:t> 1,500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Tests</a:t>
            </a:r>
            <a:r>
              <a:rPr lang="pt-BR" dirty="0">
                <a:effectLst/>
              </a:rPr>
              <a:t> in a Week. </a:t>
            </a:r>
            <a:r>
              <a:rPr lang="pt-BR" i="1" dirty="0" err="1">
                <a:effectLst/>
              </a:rPr>
              <a:t>Proceedings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the</a:t>
            </a:r>
            <a:r>
              <a:rPr lang="pt-BR" i="1" dirty="0">
                <a:effectLst/>
              </a:rPr>
              <a:t> 6th Workshop </a:t>
            </a:r>
            <a:r>
              <a:rPr lang="pt-BR" i="1" dirty="0" err="1">
                <a:effectLst/>
              </a:rPr>
              <a:t>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Computational</a:t>
            </a:r>
            <a:r>
              <a:rPr lang="pt-BR" i="1" dirty="0">
                <a:effectLst/>
              </a:rPr>
              <a:t> Approaches </a:t>
            </a:r>
            <a:r>
              <a:rPr lang="pt-BR" i="1" dirty="0" err="1">
                <a:effectLst/>
              </a:rPr>
              <a:t>to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Subjectivity</a:t>
            </a:r>
            <a:r>
              <a:rPr lang="pt-BR" i="1" dirty="0">
                <a:effectLst/>
              </a:rPr>
              <a:t>, </a:t>
            </a:r>
            <a:r>
              <a:rPr lang="pt-BR" i="1" dirty="0" err="1">
                <a:effectLst/>
              </a:rPr>
              <a:t>Sentiment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and</a:t>
            </a:r>
            <a:r>
              <a:rPr lang="pt-BR" i="1" dirty="0">
                <a:effectLst/>
              </a:rPr>
              <a:t> Social Media </a:t>
            </a:r>
            <a:r>
              <a:rPr lang="pt-BR" i="1" dirty="0" err="1">
                <a:effectLst/>
              </a:rPr>
              <a:t>Analysis</a:t>
            </a:r>
            <a:r>
              <a:rPr lang="pt-BR" dirty="0">
                <a:effectLst/>
              </a:rPr>
              <a:t>, 92–98. </a:t>
            </a:r>
            <a:r>
              <a:rPr lang="pt-BR" dirty="0">
                <a:effectLst/>
                <a:hlinkClick r:id="rId4"/>
              </a:rPr>
              <a:t>https://doi.org/10.18653/v1/W15-2913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effectLst/>
              </a:rPr>
              <a:t>Santos, W. R. dos, &amp; </a:t>
            </a:r>
            <a:r>
              <a:rPr lang="pt-BR" dirty="0" err="1">
                <a:effectLst/>
              </a:rPr>
              <a:t>Paraboni</a:t>
            </a:r>
            <a:r>
              <a:rPr lang="pt-BR" dirty="0">
                <a:effectLst/>
              </a:rPr>
              <a:t>, I. (2019). </a:t>
            </a:r>
            <a:r>
              <a:rPr lang="pt-BR" i="1" dirty="0" err="1">
                <a:effectLst/>
              </a:rPr>
              <a:t>Personality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facets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recognition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from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text</a:t>
            </a:r>
            <a:r>
              <a:rPr lang="pt-BR" dirty="0">
                <a:effectLst/>
              </a:rPr>
              <a:t> (arXiv:1810.02980). </a:t>
            </a:r>
            <a:r>
              <a:rPr lang="pt-BR" dirty="0" err="1">
                <a:effectLst/>
              </a:rPr>
              <a:t>arXiv</a:t>
            </a:r>
            <a:r>
              <a:rPr lang="pt-BR" dirty="0">
                <a:effectLst/>
              </a:rPr>
              <a:t>. </a:t>
            </a:r>
            <a:r>
              <a:rPr lang="pt-BR" dirty="0">
                <a:effectLst/>
                <a:hlinkClick r:id="rId5"/>
              </a:rPr>
              <a:t>https://doi.org/10.48550/arXiv.1810.02980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effectLst/>
              </a:rPr>
              <a:t>Soto, C. J., &amp; John, O. P. (2017). The </a:t>
            </a:r>
            <a:r>
              <a:rPr lang="pt-BR" dirty="0" err="1">
                <a:effectLst/>
              </a:rPr>
              <a:t>next</a:t>
            </a:r>
            <a:r>
              <a:rPr lang="pt-BR" dirty="0">
                <a:effectLst/>
              </a:rPr>
              <a:t> Big Five </a:t>
            </a:r>
            <a:r>
              <a:rPr lang="pt-BR" dirty="0" err="1">
                <a:effectLst/>
              </a:rPr>
              <a:t>Inventory</a:t>
            </a:r>
            <a:r>
              <a:rPr lang="pt-BR" dirty="0">
                <a:effectLst/>
              </a:rPr>
              <a:t> (BFI-2): </a:t>
            </a:r>
            <a:r>
              <a:rPr lang="pt-BR" dirty="0" err="1">
                <a:effectLst/>
              </a:rPr>
              <a:t>Developing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and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assessing</a:t>
            </a:r>
            <a:r>
              <a:rPr lang="pt-BR" dirty="0">
                <a:effectLst/>
              </a:rPr>
              <a:t> a </a:t>
            </a:r>
            <a:r>
              <a:rPr lang="pt-BR" dirty="0" err="1">
                <a:effectLst/>
              </a:rPr>
              <a:t>hierarchical</a:t>
            </a:r>
            <a:r>
              <a:rPr lang="pt-BR" dirty="0">
                <a:effectLst/>
              </a:rPr>
              <a:t> model </a:t>
            </a:r>
            <a:r>
              <a:rPr lang="pt-BR" dirty="0" err="1">
                <a:effectLst/>
              </a:rPr>
              <a:t>with</a:t>
            </a:r>
            <a:r>
              <a:rPr lang="pt-BR" dirty="0">
                <a:effectLst/>
              </a:rPr>
              <a:t> 15 </a:t>
            </a:r>
            <a:r>
              <a:rPr lang="pt-BR" dirty="0" err="1">
                <a:effectLst/>
              </a:rPr>
              <a:t>facets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to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enhance</a:t>
            </a:r>
            <a:r>
              <a:rPr lang="pt-BR" dirty="0">
                <a:effectLst/>
              </a:rPr>
              <a:t> bandwidth, </a:t>
            </a:r>
            <a:r>
              <a:rPr lang="pt-BR" dirty="0" err="1">
                <a:effectLst/>
              </a:rPr>
              <a:t>fidelity</a:t>
            </a:r>
            <a:r>
              <a:rPr lang="pt-BR" dirty="0">
                <a:effectLst/>
              </a:rPr>
              <a:t>, </a:t>
            </a:r>
            <a:r>
              <a:rPr lang="pt-BR" dirty="0" err="1">
                <a:effectLst/>
              </a:rPr>
              <a:t>and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predictive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power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Journal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Personality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and</a:t>
            </a:r>
            <a:r>
              <a:rPr lang="pt-BR" i="1" dirty="0">
                <a:effectLst/>
              </a:rPr>
              <a:t> Social </a:t>
            </a:r>
            <a:r>
              <a:rPr lang="pt-BR" i="1" dirty="0" err="1">
                <a:effectLst/>
              </a:rPr>
              <a:t>Psychology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113</a:t>
            </a:r>
            <a:r>
              <a:rPr lang="pt-BR" dirty="0">
                <a:effectLst/>
              </a:rPr>
              <a:t>(1), 117–143. </a:t>
            </a:r>
            <a:r>
              <a:rPr lang="pt-BR" dirty="0">
                <a:effectLst/>
                <a:hlinkClick r:id="rId6"/>
              </a:rPr>
              <a:t>https://doi.org/10.1037/pspp0000096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>
                <a:effectLst/>
              </a:rPr>
              <a:t>Stajner</a:t>
            </a:r>
            <a:r>
              <a:rPr lang="pt-BR" dirty="0">
                <a:effectLst/>
              </a:rPr>
              <a:t>, S., &amp; </a:t>
            </a:r>
            <a:r>
              <a:rPr lang="pt-BR" dirty="0" err="1">
                <a:effectLst/>
              </a:rPr>
              <a:t>Yenikent</a:t>
            </a:r>
            <a:r>
              <a:rPr lang="pt-BR" dirty="0">
                <a:effectLst/>
              </a:rPr>
              <a:t>, S. (2020). A </a:t>
            </a:r>
            <a:r>
              <a:rPr lang="pt-BR" dirty="0" err="1">
                <a:effectLst/>
              </a:rPr>
              <a:t>Survey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of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Automatic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Detection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from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Texts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Proceedings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the</a:t>
            </a:r>
            <a:r>
              <a:rPr lang="pt-BR" i="1" dirty="0">
                <a:effectLst/>
              </a:rPr>
              <a:t> 28th </a:t>
            </a:r>
            <a:r>
              <a:rPr lang="pt-BR" i="1" dirty="0" err="1">
                <a:effectLst/>
              </a:rPr>
              <a:t>International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Conference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Computational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Linguistics</a:t>
            </a:r>
            <a:r>
              <a:rPr lang="pt-BR" dirty="0">
                <a:effectLst/>
              </a:rPr>
              <a:t>, 6284–6295. </a:t>
            </a:r>
            <a:r>
              <a:rPr lang="pt-BR" dirty="0">
                <a:effectLst/>
                <a:hlinkClick r:id="rId7"/>
              </a:rPr>
              <a:t>https://doi.org/10.18653/v1/2020.coling-main.553</a:t>
            </a:r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429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personalidade refere-se ao conjunto único de pensamentos, sentimentos e padrões comportamentais consistentes que caracterizam um indivíduo e o diferenciam dos outros. A combinação dessas características molda como ele interage com seu ambiente e com outros indivíduos.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comportamento verbal expressivo é potencialmente expressão da personalidade: </a:t>
            </a:r>
            <a:r>
              <a:rPr lang="pt-BR" u="sng"/>
              <a:t>observação direta</a:t>
            </a:r>
            <a:r>
              <a:rPr lang="pt-BR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Será que os textos produzidos por uma pessoa (+modelo sistematiza essa informação) é uma fonte de observação direta mais válida para avaliar a personalidade?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Relevância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-40425" y="1068775"/>
            <a:ext cx="282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monitoramento de saúde mental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criação de conteúdo personalizado 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“Steering language models” para que </a:t>
            </a:r>
            <a:r>
              <a:rPr lang="en-US" dirty="0" err="1"/>
              <a:t>reflitam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/</a:t>
            </a:r>
            <a:r>
              <a:rPr lang="en-US" dirty="0" err="1"/>
              <a:t>valores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pesquisa psicológica - </a:t>
            </a:r>
            <a:r>
              <a:rPr lang="pt-BR" dirty="0" err="1"/>
              <a:t>geographic</a:t>
            </a:r>
            <a:r>
              <a:rPr lang="pt-BR" dirty="0"/>
              <a:t> </a:t>
            </a:r>
            <a:r>
              <a:rPr lang="pt-BR" dirty="0" err="1"/>
              <a:t>personality</a:t>
            </a:r>
            <a:r>
              <a:rPr lang="pt-BR" dirty="0"/>
              <a:t>,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recursos humanos etc.</a:t>
            </a:r>
          </a:p>
          <a:p>
            <a:pPr indent="-334327">
              <a:buSzPct val="100000"/>
              <a:buFont typeface="Arial"/>
              <a:buChar char="-"/>
            </a:pPr>
            <a:r>
              <a:rPr lang="pt-BR" dirty="0"/>
              <a:t>marketing psicográfico (ética ....)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l="-3871" t="2260" r="9682" b="3550"/>
          <a:stretch/>
        </p:blipFill>
        <p:spPr>
          <a:xfrm>
            <a:off x="2782875" y="328138"/>
            <a:ext cx="2733704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450" y="185300"/>
            <a:ext cx="3125625" cy="4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léxica e o Big5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28000" y="1070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uma teoria que postula que os elementos mais significativos da personalidade humana são codificados na </a:t>
            </a:r>
            <a:r>
              <a:rPr lang="pt-BR" u="sng"/>
              <a:t>linguagem</a:t>
            </a:r>
            <a:r>
              <a:rPr lang="pt-BR"/>
              <a:t>. A ideia é que, se uma característica é importante e universal para a interação humana, ela se tornará parte da linguagem que as pessoas usam para descrever umas às outras.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Deu origem ao modelo BIG-5: Abertura, Conscienciosidade, Extroversão, Amabilidade e Neuroticismo (OCEAN) a partir da clusterização de adjetivos presentes no dicionário descrevendo características pessoais.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0" y="417275"/>
            <a:ext cx="4238650" cy="2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49400"/>
            <a:ext cx="4470275" cy="2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64000" y="89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tudo isso tem a ver com busca ?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877400" y="833375"/>
            <a:ext cx="4007100" cy="4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</a:t>
            </a:r>
            <a:r>
              <a:rPr lang="pt-BR">
                <a:solidFill>
                  <a:srgbClr val="6FA8DC"/>
                </a:solidFill>
              </a:rPr>
              <a:t>afirmações/itens</a:t>
            </a:r>
            <a:r>
              <a:rPr lang="pt-BR"/>
              <a:t> de um teste são como </a:t>
            </a:r>
            <a:r>
              <a:rPr lang="pt-BR" u="sng"/>
              <a:t>perguntas/query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CC0000"/>
                </a:solidFill>
              </a:rPr>
              <a:t>história de vida</a:t>
            </a:r>
            <a:r>
              <a:rPr lang="pt-BR"/>
              <a:t> armazenada na memória de longo prazo são as </a:t>
            </a:r>
            <a:r>
              <a:rPr lang="pt-BR" u="sng"/>
              <a:t>passagens</a:t>
            </a:r>
            <a:r>
              <a:rPr lang="pt-BR"/>
              <a:t> de um documento amplo que representa a autobiografia completa e viva da pessoa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resposta é o </a:t>
            </a:r>
            <a:r>
              <a:rPr lang="pt-BR" u="sng">
                <a:solidFill>
                  <a:srgbClr val="6AA84F"/>
                </a:solidFill>
              </a:rPr>
              <a:t>escore </a:t>
            </a:r>
            <a:r>
              <a:rPr lang="pt-BR">
                <a:solidFill>
                  <a:srgbClr val="6AA84F"/>
                </a:solidFill>
              </a:rPr>
              <a:t>de relevância</a:t>
            </a:r>
            <a:r>
              <a:rPr lang="pt-BR"/>
              <a:t> da query para descrever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EA9999"/>
                </a:solidFill>
              </a:rPr>
              <a:t>medida</a:t>
            </a:r>
            <a:r>
              <a:rPr lang="pt-BR"/>
              <a:t> da personalidade é uma </a:t>
            </a:r>
            <a:r>
              <a:rPr lang="pt-BR" u="sng"/>
              <a:t>agregação</a:t>
            </a:r>
            <a:r>
              <a:rPr lang="pt-BR"/>
              <a:t> desses escores de relevância por categoria das queries (extroversão, abertura, etc)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idéia central desse trabalho é usar os textos (comportamentos diretos) produzidos da pessoa como passagens ! E evitar o bottleneck/gargalo da memória e recursos cognitivos do sujeito como observador de si mesmo (de sua memória) para ter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Mais perguntas da pesquisa: Será que os textos produzidos espontaneamente serão boas amostras da personalidade de uma pessoa? Qual o tamanho desse texto para se ter uma visão compreensiva da personalidade ? Quais tipos de textos serão mais informativos?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5" y="1023600"/>
            <a:ext cx="4615148" cy="30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406" y="3136131"/>
            <a:ext cx="793200" cy="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346725" y="384925"/>
            <a:ext cx="40761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Query</a:t>
            </a:r>
            <a:r>
              <a:rPr lang="pt-BR" dirty="0"/>
              <a:t>: Base de itens: 415 itens de 3 testes de personalidade em português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" y="1152475"/>
            <a:ext cx="3574800" cy="26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500" y="1715175"/>
            <a:ext cx="5001175" cy="23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</a:t>
            </a:r>
            <a:r>
              <a:rPr lang="pt-BR" b="1" dirty="0" err="1"/>
              <a:t>documents</a:t>
            </a:r>
            <a:endParaRPr b="1"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36125" cy="2043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Posts: B5 corpus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N = 1,019 pessoas e 194382 posts e 2.219.585 tokens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Documentos: Base de posts: posts de 1082 pessoas divididos em </a:t>
            </a:r>
            <a:r>
              <a:rPr lang="pt-BR" dirty="0" err="1"/>
              <a:t>chunks</a:t>
            </a:r>
            <a:r>
              <a:rPr lang="pt-BR" dirty="0"/>
              <a:t> de 250 tokens. Isso resultou 11537 posts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415 (de 0 a 14 tokens) </a:t>
            </a:r>
            <a:r>
              <a:rPr lang="pt-BR" dirty="0" err="1"/>
              <a:t>X</a:t>
            </a:r>
            <a:r>
              <a:rPr lang="pt-BR" dirty="0"/>
              <a:t> 11537 (até 512 tokens) = 4.787.855 interações</a:t>
            </a:r>
          </a:p>
          <a:p>
            <a:pPr marL="0" indent="0">
              <a:spcBef>
                <a:spcPts val="1200"/>
              </a:spcBef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0" name="Google Shape;11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25" y="173025"/>
            <a:ext cx="3122150" cy="45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143325" y="4741075"/>
            <a:ext cx="2097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b5 corpus v.1.8.zip</a:t>
            </a:r>
            <a:endParaRPr/>
          </a:p>
        </p:txBody>
      </p:sp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2F058EAE-9DCC-08CE-6116-C5C21396EC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25" y="3560605"/>
            <a:ext cx="3319503" cy="132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1154</Words>
  <Application>Microsoft Macintosh PowerPoint</Application>
  <PresentationFormat>Apresentação na tela (16:9)</PresentationFormat>
  <Paragraphs>96</Paragraphs>
  <Slides>23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Avaliação da Personalidade (Big Five) a partir de posts no facebook usando ColB5ERT</vt:lpstr>
      <vt:lpstr>Problema</vt:lpstr>
      <vt:lpstr>Problema</vt:lpstr>
      <vt:lpstr>Relevância</vt:lpstr>
      <vt:lpstr>Hipótese léxica e o Big5 </vt:lpstr>
      <vt:lpstr>Apresentação do PowerPoint</vt:lpstr>
      <vt:lpstr>O que tudo isso tem a ver com busca ?</vt:lpstr>
      <vt:lpstr>Método</vt:lpstr>
      <vt:lpstr>Datasets documents</vt:lpstr>
      <vt:lpstr>Apresentação do PowerPoint</vt:lpstr>
      <vt:lpstr>Idéia 1: treinar (finetunning) ColBERT a partir dessa base = ColB5BERT bi-encoder</vt:lpstr>
      <vt:lpstr>Como organizar os dados para treino (exemplos relevantes e não relevantes)</vt:lpstr>
      <vt:lpstr>Como organizar os dados para treino (exemplos relevantes e não relevantes)</vt:lpstr>
      <vt:lpstr>Dados e loss function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Regressão predizendo os escores a partir de 10 escores via ColB5ERT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da Personalidade (Big Five) a partir de posts no facebook usando ColB5ERT</dc:title>
  <cp:lastModifiedBy>Ricardo Primi</cp:lastModifiedBy>
  <cp:revision>12</cp:revision>
  <dcterms:modified xsi:type="dcterms:W3CDTF">2023-07-04T14:34:12Z</dcterms:modified>
</cp:coreProperties>
</file>